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297" r:id="rId3"/>
    <p:sldId id="257" r:id="rId4"/>
    <p:sldId id="265" r:id="rId5"/>
    <p:sldId id="266" r:id="rId6"/>
    <p:sldId id="271" r:id="rId7"/>
    <p:sldId id="272" r:id="rId8"/>
    <p:sldId id="273" r:id="rId9"/>
    <p:sldId id="275" r:id="rId10"/>
    <p:sldId id="274" r:id="rId11"/>
    <p:sldId id="267" r:id="rId12"/>
    <p:sldId id="276" r:id="rId13"/>
    <p:sldId id="268" r:id="rId14"/>
    <p:sldId id="270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A1B85-CC52-42EB-B489-09B08364A57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EFEA9-C456-4F4B-A2D4-BCCD9A0AA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FEA9-C456-4F4B-A2D4-BCCD9A0AAC6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83D4DA-B132-4C51-8D8D-BC30474A770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C755C3-D29E-4E54-BCAB-2597BA51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858180" cy="1428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Все о будущей пенсии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2857496"/>
            <a:ext cx="2531110" cy="242889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пенсионной грамотности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(устный журнал)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Автор: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СУРСОХО Н.В,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</a:t>
            </a: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5" name="Picture 16" descr="0000031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2071678"/>
            <a:ext cx="4665712" cy="4162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950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2018 год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4695825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74201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3"/>
            <a:ext cx="7456912" cy="205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nformatio.ru/wp-content/uploads/2009/11/141596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5072098" cy="381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4413764" cy="30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7429552" cy="201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6672"/>
            <a:ext cx="715927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43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581525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719842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2481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719737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423862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072462" cy="109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4238625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769439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Как увеличить свою будущую пенсию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Совет </a:t>
            </a:r>
            <a:r>
              <a:rPr lang="en-US" sz="2800" dirty="0" smtClean="0"/>
              <a:t>I</a:t>
            </a:r>
            <a:r>
              <a:rPr lang="ru-RU" sz="28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Работай только там, где платят «белую» зарплату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5572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Чем больше сумма взносов зафиксирована на твоем индивидуальном лицевом счете в ПФР, тем больше будет пенсия. Поэтому важно получать официальную, или, как ее называют, «белую» зарплату. Именно с «белой» зарплаты страхователи начисляют взносы в Пенсионный фонд Российской Федерации. Нужно избегать работодателей, уклоняющихся от уплаты налогов и взносов или выдающих жалованье «в конверте».</a:t>
            </a:r>
          </a:p>
          <a:p>
            <a:endParaRPr lang="ru-RU" sz="2400" dirty="0"/>
          </a:p>
        </p:txBody>
      </p:sp>
      <p:pic>
        <p:nvPicPr>
          <p:cNvPr id="38914" name="Picture 2" descr="http://www.vashepravo74.ru/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2714644" cy="184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410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25 </a:t>
            </a:r>
            <a:r>
              <a:rPr lang="ru-RU" sz="6000" dirty="0" smtClean="0">
                <a:solidFill>
                  <a:srgbClr val="FF0000"/>
                </a:solidFill>
              </a:rPr>
              <a:t>сентября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70C0"/>
                </a:solidFill>
              </a:rPr>
              <a:t> </a:t>
            </a:r>
            <a:endParaRPr lang="ru-RU" sz="6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ЕДИНЫЙ </a:t>
            </a:r>
            <a:r>
              <a:rPr lang="ru-RU" sz="7200" dirty="0">
                <a:solidFill>
                  <a:srgbClr val="0070C0"/>
                </a:solidFill>
              </a:rPr>
              <a:t>ДЕНЬ ПЕНСИОННОЙ </a:t>
            </a:r>
            <a:r>
              <a:rPr lang="ru-RU" sz="7200" dirty="0" smtClean="0">
                <a:solidFill>
                  <a:srgbClr val="0070C0"/>
                </a:solidFill>
              </a:rPr>
              <a:t>ГРАМОТНОСТИ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20040"/>
            <a:ext cx="2574121" cy="22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Совет 2.</a:t>
            </a:r>
          </a:p>
          <a:p>
            <a:pPr algn="ctr"/>
            <a:r>
              <a:rPr lang="ru-RU" sz="2400" b="1" dirty="0" smtClean="0"/>
              <a:t>Контролируй, уплачивает ли работодатель взносы в ПФР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85926"/>
            <a:ext cx="4286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Помни, что периоды работы, когда за тебя не начисляются взносы, не входят в страховой стаж, необходимый для назначения пенсии. А чтобы получить право на пенсию, необходим страховой стаж не менее пяти лет.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Как увеличить свою будущую пенсию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 descr="http://www.mk.ru/upload/iblock_mk/475/99/82/c4/DETAIL_PICTURE_55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3" y="1714488"/>
            <a:ext cx="414340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Как увеличить свою будущую пенсию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28604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Совет 3.</a:t>
            </a:r>
          </a:p>
          <a:p>
            <a:r>
              <a:rPr lang="ru-RU" sz="2800" b="1" dirty="0" smtClean="0"/>
              <a:t>Внимательно изучай выписку о состоянии твоего индивидуального лицевого счета в ПФР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6572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того как ты станешь участником системы ОПС и начнешь работать, каждый год тебе будет приходить информационное письмо от Пенсионного фонда Российской Федерации, либо ты сможешь сам получать информацию о своем индивидуальном лицевом счете в ПФР через интернет-портал государственных услуг. </a:t>
            </a:r>
          </a:p>
          <a:p>
            <a:endParaRPr lang="ru-RU" sz="2400" dirty="0"/>
          </a:p>
        </p:txBody>
      </p:sp>
      <p:pic>
        <p:nvPicPr>
          <p:cNvPr id="44034" name="Picture 2" descr="http://img1.1tv.ru/imgsize460x345/PR20100629170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643446"/>
            <a:ext cx="295273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Как увеличить свою будущую пенсию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8604"/>
            <a:ext cx="80724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Совет 4.</a:t>
            </a:r>
          </a:p>
          <a:p>
            <a:pPr algn="ctr"/>
            <a:r>
              <a:rPr lang="ru-RU" sz="2400" b="1" dirty="0" smtClean="0"/>
              <a:t>Обдуманно выбирай управляющую компанию или НПФ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714488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забывай контролировать работу выбранной тобой управляющей компании или НПФ. Информация о результатах инвестирования средств пенсионных накоплений управляющей компанией, которую ты выбрал, указывается в выписке о состоянии твоего ИЛС. Если ты в свое время передал свои пенсионные накопления в НПФ, то жди письмо и от него с информацией о результатах инвестирования.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3012" name="Picture 4" descr="http://mcontent.life.ru/media/2/news/2012/03/518026/.3643b3e48b1d67baf4603ee8be5816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500570"/>
            <a:ext cx="3714776" cy="216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Как увеличить свою будущую пенсию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428604"/>
            <a:ext cx="6500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Совет 5.</a:t>
            </a:r>
          </a:p>
          <a:p>
            <a:pPr algn="ctr"/>
            <a:r>
              <a:rPr lang="ru-RU" sz="2400" b="1" dirty="0" smtClean="0"/>
              <a:t>Не спеши выходить на пенсию.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Чем дольше ты работаешь после достижения общеустановленного пенсионного возраста и не оформляешь пенсию, тем выше будет впоследствии ее размер. С 2036 года устанавливаемый фиксированный базовый размер страховой части пенсии будет увеличиваться на 6% за каждый полный год стажа, превышающего 30 лет для мужчин и 25 лет для женщин.</a:t>
            </a:r>
          </a:p>
        </p:txBody>
      </p:sp>
      <p:pic>
        <p:nvPicPr>
          <p:cNvPr id="41986" name="Picture 2" descr="http://www.tumentoday.ru/wp-content/uploads/2012/09/173-0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231"/>
            <a:ext cx="3857652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8572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Страховщиком по обязательному пенсионному страхованию является: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285992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страховой агент.</a:t>
            </a:r>
          </a:p>
          <a:p>
            <a:r>
              <a:rPr lang="ru-RU" sz="2800" dirty="0" smtClean="0"/>
              <a:t>Б) Пенсионный фонд Российской Федерации.</a:t>
            </a:r>
          </a:p>
          <a:p>
            <a:r>
              <a:rPr lang="ru-RU" sz="2800" dirty="0" smtClean="0"/>
              <a:t>В) управляющая компания.</a:t>
            </a:r>
            <a:endParaRPr lang="ru-RU" sz="28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180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37147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При регистрации в системе обязательного пенсионного страхования каждому гражданину открывается: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214686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светлое будущее.</a:t>
            </a:r>
          </a:p>
          <a:p>
            <a:r>
              <a:rPr lang="ru-RU" sz="2800" dirty="0" smtClean="0"/>
              <a:t>Б) возможность бесплатного проезда.</a:t>
            </a:r>
          </a:p>
          <a:p>
            <a:r>
              <a:rPr lang="ru-RU" sz="2800" dirty="0" smtClean="0"/>
              <a:t>В) индивидуальный лицевой счет</a:t>
            </a:r>
            <a:endParaRPr lang="ru-RU" sz="2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180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72008"/>
            <a:ext cx="3257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После регистрации в системе обязательного пенсионного страхования каждому гражданину открывается: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00037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лицензия на пенсию.</a:t>
            </a:r>
          </a:p>
          <a:p>
            <a:r>
              <a:rPr lang="ru-RU" sz="2800" dirty="0" smtClean="0"/>
              <a:t>Б) страховое свидетельство.</a:t>
            </a:r>
          </a:p>
          <a:p>
            <a:r>
              <a:rPr lang="ru-RU" sz="2800" dirty="0" smtClean="0"/>
              <a:t>В) пенсионное удостоверение</a:t>
            </a:r>
            <a:endParaRPr lang="ru-RU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80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4.Пенсия по старости на общих основаниях устанавливается при достижении возраста: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786058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женщины – 55 лет, мужчины – 60 лет.</a:t>
            </a:r>
          </a:p>
          <a:p>
            <a:r>
              <a:rPr lang="ru-RU" sz="2800" dirty="0" smtClean="0"/>
              <a:t>Б) женщины – 57 лет, мужчины – 62 года</a:t>
            </a:r>
          </a:p>
          <a:p>
            <a:r>
              <a:rPr lang="ru-RU" sz="2800" dirty="0" smtClean="0"/>
              <a:t>В) женщины – 75 лет, мужчины – 85 лет.</a:t>
            </a:r>
            <a:endParaRPr lang="ru-RU" sz="28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42852"/>
            <a:ext cx="180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0"/>
            <a:ext cx="692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5.Взносы на обязательное пенсионное   	страхование уплачивают: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07181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А) родители;</a:t>
            </a:r>
          </a:p>
          <a:p>
            <a:pPr algn="just"/>
            <a:r>
              <a:rPr lang="ru-RU" sz="2400" dirty="0" smtClean="0"/>
              <a:t>Б) страховая компания;</a:t>
            </a:r>
          </a:p>
          <a:p>
            <a:pPr algn="just"/>
            <a:r>
              <a:rPr lang="ru-RU" sz="2400" dirty="0" smtClean="0"/>
              <a:t>В) работодатель.</a:t>
            </a:r>
            <a:endParaRPr lang="ru-RU" sz="2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180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80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57158" y="1399088"/>
            <a:ext cx="8215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4819650" algn="ctr"/>
              </a:tabLs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Минимальный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трудовой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стаж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требу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емый для установления трудовой пенсии по старости: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4819650" algn="ctr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  <a:tab pos="4819650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месяц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  <a:tab pos="4819650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10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1000" algn="l"/>
                <a:tab pos="4819650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5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500090"/>
            <a:ext cx="7929618" cy="25609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«Думая </a:t>
            </a:r>
            <a:r>
              <a:rPr lang="ru-RU" sz="2400" dirty="0" smtClean="0">
                <a:solidFill>
                  <a:srgbClr val="FF0000"/>
                </a:solidFill>
              </a:rPr>
              <a:t>о будущем, я понимаю, что оно наступает достаточно быстро</a:t>
            </a:r>
            <a:r>
              <a:rPr lang="ru-RU" sz="2400" dirty="0" smtClean="0">
                <a:solidFill>
                  <a:srgbClr val="FF0000"/>
                </a:solidFill>
              </a:rPr>
              <a:t>.»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                          </a:t>
            </a:r>
            <a:r>
              <a:rPr lang="ru-RU" sz="1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Альберт Эйнштейн</a:t>
            </a:r>
            <a:endParaRPr lang="ru-RU" sz="1800" dirty="0"/>
          </a:p>
        </p:txBody>
      </p:sp>
      <p:pic>
        <p:nvPicPr>
          <p:cNvPr id="4" name="Picture 2" descr="C:\Documents and Settings\1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79711" y="2238659"/>
            <a:ext cx="4928973" cy="421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429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42852"/>
            <a:ext cx="7315224" cy="1162050"/>
          </a:xfrm>
        </p:spPr>
        <p:txBody>
          <a:bodyPr/>
          <a:lstStyle/>
          <a:p>
            <a:pPr algn="ctr"/>
            <a:r>
              <a:rPr lang="ru-RU" sz="3200" dirty="0" smtClean="0"/>
              <a:t>Какой будет твоя пенсия, зависит от тебя!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472254" cy="117348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Список </a:t>
            </a:r>
            <a:r>
              <a:rPr lang="ru-RU" dirty="0" smtClean="0"/>
              <a:t>используемых источников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        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857356" y="1785926"/>
            <a:ext cx="511175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1. Федеральный закон от 15.12.2001г. № 167 - ФЗ (ред. от 31.12.2002г.) «Об обязательном пенсионном страховании в Российской Федерации» (принят ГД ФС РФ 30.11.2001г.)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2. Федеральный закон от 17.12.2001г. № 173 – ФЗ (ред. от 31.12.2002г.) «О трудовых пенсиях в Российской Федерации» (принят ГД ФС РФ 30.11.2001г.) // Собрание законодательства РФ, 2001, № 52, ч.1, ст.4920.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3.Постановление Правительства Российской Федерации от 24.07.2002г № 555 «Об утверждении Правил подсчета и подтверждения страхового стажа для установления трудовых пенсий». </a:t>
            </a:r>
          </a:p>
          <a:p>
            <a:r>
              <a:rPr lang="en-US" sz="1600" dirty="0" smtClean="0"/>
              <a:t>4.www.pfrf.ru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78861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Правительство Российской Федерации приняло решение о проведении в России пенсионной реформы. </a:t>
            </a:r>
          </a:p>
          <a:p>
            <a:pPr algn="ctr"/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Цель  - формирование многоуровневой пенсионной системы для улучшения пенсионного обеспечения граждан.</a:t>
            </a:r>
          </a:p>
          <a:p>
            <a:endParaRPr lang="ru-RU" sz="2400" b="1" dirty="0"/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В 2001 г. была внедрена новая модель пенсионной системы, которая включила в себя обязательное пенсионное страхование, государственное пенсионное обеспечение и дополнительное негосударственное пенсионное страхование.</a:t>
            </a:r>
          </a:p>
          <a:p>
            <a:endParaRPr lang="ru-RU" sz="2400" dirty="0"/>
          </a:p>
        </p:txBody>
      </p:sp>
      <p:pic>
        <p:nvPicPr>
          <p:cNvPr id="22530" name="Picture 2" descr="http://politsib.ru:8080/content/2012/08/17/Articlepf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437" y="5013176"/>
            <a:ext cx="2414848" cy="164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4290"/>
            <a:ext cx="8136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Пенсия </a:t>
            </a:r>
            <a:r>
              <a:rPr lang="ru-RU" sz="3600" i="1" dirty="0" smtClean="0"/>
              <a:t>- это гарантированная ежемесячная выплата для обеспечения граждан в старости в случае полной или </a:t>
            </a:r>
            <a:r>
              <a:rPr lang="ru-RU" sz="3600" i="1" dirty="0" smtClean="0"/>
              <a:t>частичной нетрудоспособности</a:t>
            </a:r>
            <a:r>
              <a:rPr lang="ru-RU" sz="3600" i="1" dirty="0" smtClean="0"/>
              <a:t>, потери кормильца, а также в связи с достижением установленного стажа работы в определенных сферах трудовой деятельности.</a:t>
            </a:r>
            <a:endParaRPr lang="ru-RU" sz="3600" dirty="0" smtClean="0"/>
          </a:p>
          <a:p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244" y="5343409"/>
            <a:ext cx="2053462" cy="146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080182"/>
            <a:ext cx="3197542" cy="22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88841"/>
            <a:ext cx="7272808" cy="24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550" y="4081723"/>
            <a:ext cx="3816424" cy="27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0736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47" y="3108932"/>
            <a:ext cx="7417230" cy="6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485775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7286676" cy="22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5126376" cy="318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7412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616</TotalTime>
  <Words>731</Words>
  <Application>Microsoft Office PowerPoint</Application>
  <PresentationFormat>Экран (4:3)</PresentationFormat>
  <Paragraphs>76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Trebuchet MS</vt:lpstr>
      <vt:lpstr>Wingdings</vt:lpstr>
      <vt:lpstr>Wingdings 2</vt:lpstr>
      <vt:lpstr>Изящная</vt:lpstr>
      <vt:lpstr>  Все о будущей пенсии </vt:lpstr>
      <vt:lpstr>    25 сентября</vt:lpstr>
      <vt:lpstr>       «Думая о будущем, я понимаю, что оно наступает достаточно быстро.»                                                             Альберт Эйнштейн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будет твоя пенсия, зависит от тебя!</vt:lpstr>
      <vt:lpstr>Список используемых источников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о будущей пенсии</dc:title>
  <dc:creator>matematika</dc:creator>
  <cp:lastModifiedBy>ad</cp:lastModifiedBy>
  <cp:revision>66</cp:revision>
  <dcterms:created xsi:type="dcterms:W3CDTF">2012-09-17T08:08:51Z</dcterms:created>
  <dcterms:modified xsi:type="dcterms:W3CDTF">2018-09-24T03:50:45Z</dcterms:modified>
</cp:coreProperties>
</file>