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3" r:id="rId8"/>
    <p:sldId id="285" r:id="rId9"/>
    <p:sldId id="262" r:id="rId10"/>
    <p:sldId id="283" r:id="rId11"/>
    <p:sldId id="264" r:id="rId12"/>
    <p:sldId id="280" r:id="rId13"/>
    <p:sldId id="265" r:id="rId14"/>
    <p:sldId id="275" r:id="rId15"/>
    <p:sldId id="281" r:id="rId16"/>
    <p:sldId id="276" r:id="rId17"/>
    <p:sldId id="266" r:id="rId18"/>
    <p:sldId id="278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127" d="100"/>
          <a:sy n="12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978E8-45A7-40B1-A6AD-A7ACF251E57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424936" cy="396044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Т</a:t>
            </a:r>
            <a:r>
              <a:rPr lang="ru-RU" sz="4400" dirty="0" smtClean="0">
                <a:solidFill>
                  <a:srgbClr val="FFFF00"/>
                </a:solidFill>
              </a:rPr>
              <a:t>ехнологии  альтернативной 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и дополнительной коммуникации,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применяемые в коррекционной работе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для детей с РАС.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301208"/>
            <a:ext cx="5976664" cy="1192096"/>
          </a:xfrm>
        </p:spPr>
        <p:txBody>
          <a:bodyPr/>
          <a:lstStyle/>
          <a:p>
            <a:pPr algn="ctr"/>
            <a:r>
              <a:rPr lang="ru-RU" dirty="0" smtClean="0"/>
              <a:t>КГБОУ «Норильская школа-интернат»</a:t>
            </a:r>
          </a:p>
          <a:p>
            <a:pPr algn="ctr"/>
            <a:r>
              <a:rPr lang="ru-RU" dirty="0" smtClean="0"/>
              <a:t>учитель-логопед Антонова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05/0005cadc-4b1b9a6f/img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558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Система коммуникации при помощи карточек </a:t>
            </a:r>
            <a:r>
              <a:rPr lang="en-US" sz="3600" b="1" dirty="0" smtClean="0">
                <a:solidFill>
                  <a:srgbClr val="C00000"/>
                </a:solidFill>
              </a:rPr>
              <a:t>PECS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reabdv.ru/sites/default/files/830fdf46cc6f3b889b7a016075dc73c75269505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48604" r="7355" b="34212"/>
          <a:stretch/>
        </p:blipFill>
        <p:spPr>
          <a:xfrm>
            <a:off x="3332" y="0"/>
            <a:ext cx="9140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s2.livemaster.ru/storage/e2/2a/1cf609f486bd7e5c984f7c80ffsn--kukly-i-igrushki-nabor-kartochek-alternativnoj-kommunikatsii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9550"/>
          <a:stretch/>
        </p:blipFill>
        <p:spPr>
          <a:xfrm>
            <a:off x="1" y="-1"/>
            <a:ext cx="9144000" cy="6857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Басни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1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14300" r="8000" b="5900"/>
          <a:stretch/>
        </p:blipFill>
        <p:spPr>
          <a:xfrm>
            <a:off x="0" y="0"/>
            <a:ext cx="9144000" cy="68025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          </a:t>
            </a:r>
            <a:r>
              <a:rPr lang="ru-RU" sz="4400" b="1" dirty="0" smtClean="0">
                <a:solidFill>
                  <a:srgbClr val="C00000"/>
                </a:solidFill>
                <a:cs typeface="Times New Roman" pitchFamily="18" charset="0"/>
              </a:rPr>
              <a:t>Глобальное чтение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582341"/>
            <a:ext cx="8352928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171450" algn="just"/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Обучение глобальному чтению позволяет развивать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импрессивную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речь и мышление ребёнка до овладения произношением. Кроме того, глобальное чтение развивает зрительное внимание и память.</a:t>
            </a:r>
            <a:endParaRPr lang="ru-RU" sz="2400" b="1" i="1" dirty="0" smtClean="0">
              <a:solidFill>
                <a:srgbClr val="FFC000"/>
              </a:solidFill>
              <a:latin typeface="+mj-lt"/>
              <a:cs typeface="Times New Roman" pitchFamily="18" charset="0"/>
            </a:endParaRPr>
          </a:p>
          <a:p>
            <a:pPr indent="171450" algn="ctr">
              <a:buNone/>
            </a:pPr>
            <a:r>
              <a:rPr lang="ru-RU" sz="2400" b="1" i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 descr="http://images.myshared.ru/11/1015249/slide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73" t="34000" r="28228" b="20000"/>
          <a:stretch>
            <a:fillRect/>
          </a:stretch>
        </p:blipFill>
        <p:spPr bwMode="auto">
          <a:xfrm>
            <a:off x="251519" y="3212976"/>
            <a:ext cx="4248472" cy="364502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1491" y="2785496"/>
            <a:ext cx="3501007" cy="4644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414" r="10208" b="2710"/>
          <a:stretch/>
        </p:blipFill>
        <p:spPr>
          <a:xfrm>
            <a:off x="4643270" y="3352002"/>
            <a:ext cx="2442707" cy="3505998"/>
          </a:xfrm>
          <a:prstGeom prst="rect">
            <a:avLst/>
          </a:prstGeom>
        </p:spPr>
      </p:pic>
      <p:pic>
        <p:nvPicPr>
          <p:cNvPr id="6" name="Picture 2" descr="https://osobluvadutuna.com.ua/img/items/publications/846cfefc77901ca2758eeeeeecd503e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488"/>
            <a:ext cx="2409520" cy="2933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http://caritas-edu.ru/images/articles/publication/aac-2016_cov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03" y="102633"/>
            <a:ext cx="3763083" cy="312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scientific-book.ru/image/1022823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920" y="13467"/>
            <a:ext cx="2374024" cy="293364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0188" r="3403" b="1570"/>
          <a:stretch/>
        </p:blipFill>
        <p:spPr>
          <a:xfrm rot="5400000">
            <a:off x="-533882" y="3914598"/>
            <a:ext cx="3477282" cy="2409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02" y="117177"/>
            <a:ext cx="2102882" cy="2948957"/>
          </a:xfrm>
          <a:prstGeom prst="rect">
            <a:avLst/>
          </a:prstGeom>
        </p:spPr>
      </p:pic>
      <p:pic>
        <p:nvPicPr>
          <p:cNvPr id="8" name="Picture 8" descr="http://www.mudryfilin.ru/upload/resize_cache/iblock/104/1194_1555_107ab299522f793394d7454859204b117/altern-kommuni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380718"/>
            <a:ext cx="2447534" cy="3477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39" y="3352002"/>
            <a:ext cx="2191342" cy="350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42088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  БЛАГОДАРЮ </a:t>
            </a:r>
            <a:r>
              <a:rPr lang="ru-RU" sz="4800" b="1" dirty="0">
                <a:solidFill>
                  <a:srgbClr val="FF0000"/>
                </a:solidFill>
                <a:latin typeface="+mj-lt"/>
              </a:rPr>
              <a:t>ЗА </a:t>
            </a: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ВНИМАНИЕ!</a:t>
            </a:r>
            <a:endParaRPr lang="ru-RU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4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24744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Альтернативная коммуникация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— это все способы коммуникации, дополняющие или заменяющие обычную речь. </a:t>
            </a:r>
          </a:p>
          <a:p>
            <a:pPr indent="457200" algn="just"/>
            <a:r>
              <a:rPr lang="ru-RU" sz="28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Альтернативная коммуникация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также носит название дополнительная, тотальная, поддерживающая.</a:t>
            </a:r>
          </a:p>
          <a:p>
            <a:pPr indent="45720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Альтернативная коммуникация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стимулирует появление речи и помогает её развитию. Использование дополнительных знаков способствует развитию абстрактного мышления и символической деятельности, способствуя развитию понимания и появлению вербальной (звуковой) речи.</a:t>
            </a:r>
            <a:endParaRPr lang="ru-RU" sz="2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24744"/>
            <a:ext cx="86409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just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Альтернативные формы коммуникации: </a:t>
            </a:r>
            <a:r>
              <a:rPr lang="ru-RU" sz="2900" b="1" i="1" dirty="0" smtClean="0">
                <a:solidFill>
                  <a:srgbClr val="002060"/>
                </a:solidFill>
                <a:cs typeface="Times New Roman" pitchFamily="18" charset="0"/>
              </a:rPr>
              <a:t>жесты, графические и предметные    символы, азбука Морзе, письмо  и др.</a:t>
            </a:r>
          </a:p>
          <a:p>
            <a:pPr indent="171450" algn="just"/>
            <a:r>
              <a:rPr lang="ru-RU" sz="2900" b="1" i="1" dirty="0" smtClean="0">
                <a:solidFill>
                  <a:srgbClr val="002060"/>
                </a:solidFill>
                <a:cs typeface="Times New Roman" pitchFamily="18" charset="0"/>
              </a:rPr>
              <a:t>Для обозначения таких форм коммуникаций используется термин - система жестов и система символов</a:t>
            </a: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9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indent="171450" algn="just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Обучение альтернативным формам коммуникации имеет двойную цель: </a:t>
            </a:r>
          </a:p>
          <a:p>
            <a:pPr indent="171450" algn="just"/>
            <a:r>
              <a:rPr lang="ru-RU" sz="29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1) поддержать развитие речи; </a:t>
            </a:r>
          </a:p>
          <a:p>
            <a:pPr indent="171450" algn="just"/>
            <a:r>
              <a:rPr lang="ru-RU" sz="29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2)обеспечить альтернативную форму коммуникации в случае, если у индивидуума так и не разовьется способность говорить.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470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Основные принципы работы  системы АДК: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4076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71450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1.Принцип «от более реального к более     абстрактному».</a:t>
            </a:r>
          </a:p>
          <a:p>
            <a:pPr indent="17145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При обучении использованию графической системы символов ребёнку сначала необходимо предъявлять фотографии реального объекта (к примеру, собаки), потом — рисунок с объектом, а затем — пиктограмму</a:t>
            </a:r>
            <a:r>
              <a:rPr lang="ru-RU" sz="28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9" name="image18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37112"/>
            <a:ext cx="2448272" cy="2060848"/>
          </a:xfrm>
          <a:prstGeom prst="rect">
            <a:avLst/>
          </a:prstGeom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203848" y="4365104"/>
            <a:ext cx="2520280" cy="2160240"/>
            <a:chOff x="3708" y="248"/>
            <a:chExt cx="1428" cy="142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253"/>
              <a:ext cx="1418" cy="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713" y="253"/>
              <a:ext cx="1418" cy="14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6228184" y="4437112"/>
            <a:ext cx="2520280" cy="2088232"/>
            <a:chOff x="5822" y="253"/>
            <a:chExt cx="1418" cy="1418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5822" y="253"/>
              <a:ext cx="1418" cy="14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>
              <a:off x="6046" y="480"/>
              <a:ext cx="969" cy="970"/>
            </a:xfrm>
            <a:custGeom>
              <a:avLst/>
              <a:gdLst/>
              <a:ahLst/>
              <a:cxnLst>
                <a:cxn ang="0">
                  <a:pos x="665" y="967"/>
                </a:cxn>
                <a:cxn ang="0">
                  <a:pos x="716" y="965"/>
                </a:cxn>
                <a:cxn ang="0">
                  <a:pos x="733" y="729"/>
                </a:cxn>
                <a:cxn ang="0">
                  <a:pos x="87" y="141"/>
                </a:cxn>
                <a:cxn ang="0">
                  <a:pos x="0" y="194"/>
                </a:cxn>
                <a:cxn ang="0">
                  <a:pos x="5" y="346"/>
                </a:cxn>
                <a:cxn ang="0">
                  <a:pos x="101" y="375"/>
                </a:cxn>
                <a:cxn ang="0">
                  <a:pos x="168" y="657"/>
                </a:cxn>
                <a:cxn ang="0">
                  <a:pos x="877" y="562"/>
                </a:cxn>
                <a:cxn ang="0">
                  <a:pos x="629" y="512"/>
                </a:cxn>
                <a:cxn ang="0">
                  <a:pos x="611" y="372"/>
                </a:cxn>
                <a:cxn ang="0">
                  <a:pos x="571" y="352"/>
                </a:cxn>
                <a:cxn ang="0">
                  <a:pos x="528" y="319"/>
                </a:cxn>
                <a:cxn ang="0">
                  <a:pos x="59" y="315"/>
                </a:cxn>
                <a:cxn ang="0">
                  <a:pos x="169" y="204"/>
                </a:cxn>
                <a:cxn ang="0">
                  <a:pos x="188" y="150"/>
                </a:cxn>
                <a:cxn ang="0">
                  <a:pos x="215" y="657"/>
                </a:cxn>
                <a:cxn ang="0">
                  <a:pos x="273" y="670"/>
                </a:cxn>
                <a:cxn ang="0">
                  <a:pos x="716" y="965"/>
                </a:cxn>
                <a:cxn ang="0">
                  <a:pos x="716" y="967"/>
                </a:cxn>
                <a:cxn ang="0">
                  <a:pos x="769" y="692"/>
                </a:cxn>
                <a:cxn ang="0">
                  <a:pos x="829" y="841"/>
                </a:cxn>
                <a:cxn ang="0">
                  <a:pos x="873" y="967"/>
                </a:cxn>
                <a:cxn ang="0">
                  <a:pos x="273" y="670"/>
                </a:cxn>
                <a:cxn ang="0">
                  <a:pos x="439" y="746"/>
                </a:cxn>
                <a:cxn ang="0">
                  <a:pos x="735" y="728"/>
                </a:cxn>
                <a:cxn ang="0">
                  <a:pos x="876" y="670"/>
                </a:cxn>
                <a:cxn ang="0">
                  <a:pos x="784" y="561"/>
                </a:cxn>
                <a:cxn ang="0">
                  <a:pos x="878" y="529"/>
                </a:cxn>
                <a:cxn ang="0">
                  <a:pos x="697" y="204"/>
                </a:cxn>
                <a:cxn ang="0">
                  <a:pos x="641" y="359"/>
                </a:cxn>
                <a:cxn ang="0">
                  <a:pos x="764" y="529"/>
                </a:cxn>
                <a:cxn ang="0">
                  <a:pos x="760" y="509"/>
                </a:cxn>
                <a:cxn ang="0">
                  <a:pos x="730" y="433"/>
                </a:cxn>
                <a:cxn ang="0">
                  <a:pos x="888" y="308"/>
                </a:cxn>
                <a:cxn ang="0">
                  <a:pos x="714" y="279"/>
                </a:cxn>
                <a:cxn ang="0">
                  <a:pos x="885" y="227"/>
                </a:cxn>
                <a:cxn ang="0">
                  <a:pos x="830" y="177"/>
                </a:cxn>
                <a:cxn ang="0">
                  <a:pos x="768" y="422"/>
                </a:cxn>
                <a:cxn ang="0">
                  <a:pos x="794" y="502"/>
                </a:cxn>
                <a:cxn ang="0">
                  <a:pos x="893" y="486"/>
                </a:cxn>
                <a:cxn ang="0">
                  <a:pos x="566" y="162"/>
                </a:cxn>
                <a:cxn ang="0">
                  <a:pos x="578" y="321"/>
                </a:cxn>
                <a:cxn ang="0">
                  <a:pos x="655" y="317"/>
                </a:cxn>
                <a:cxn ang="0">
                  <a:pos x="673" y="214"/>
                </a:cxn>
                <a:cxn ang="0">
                  <a:pos x="630" y="135"/>
                </a:cxn>
                <a:cxn ang="0">
                  <a:pos x="483" y="317"/>
                </a:cxn>
                <a:cxn ang="0">
                  <a:pos x="527" y="318"/>
                </a:cxn>
                <a:cxn ang="0">
                  <a:pos x="743" y="270"/>
                </a:cxn>
                <a:cxn ang="0">
                  <a:pos x="743" y="308"/>
                </a:cxn>
                <a:cxn ang="0">
                  <a:pos x="805" y="279"/>
                </a:cxn>
                <a:cxn ang="0">
                  <a:pos x="834" y="270"/>
                </a:cxn>
                <a:cxn ang="0">
                  <a:pos x="834" y="308"/>
                </a:cxn>
                <a:cxn ang="0">
                  <a:pos x="169" y="204"/>
                </a:cxn>
                <a:cxn ang="0">
                  <a:pos x="169" y="204"/>
                </a:cxn>
                <a:cxn ang="0">
                  <a:pos x="851" y="38"/>
                </a:cxn>
                <a:cxn ang="0">
                  <a:pos x="881" y="190"/>
                </a:cxn>
                <a:cxn ang="0">
                  <a:pos x="969" y="98"/>
                </a:cxn>
              </a:cxnLst>
              <a:rect l="0" t="0" r="r" b="b"/>
              <a:pathLst>
                <a:path w="969" h="970">
                  <a:moveTo>
                    <a:pt x="735" y="728"/>
                  </a:moveTo>
                  <a:lnTo>
                    <a:pt x="660" y="728"/>
                  </a:lnTo>
                  <a:lnTo>
                    <a:pt x="665" y="967"/>
                  </a:lnTo>
                  <a:lnTo>
                    <a:pt x="665" y="969"/>
                  </a:lnTo>
                  <a:lnTo>
                    <a:pt x="666" y="965"/>
                  </a:lnTo>
                  <a:lnTo>
                    <a:pt x="716" y="965"/>
                  </a:lnTo>
                  <a:lnTo>
                    <a:pt x="715" y="894"/>
                  </a:lnTo>
                  <a:lnTo>
                    <a:pt x="718" y="805"/>
                  </a:lnTo>
                  <a:lnTo>
                    <a:pt x="733" y="729"/>
                  </a:lnTo>
                  <a:lnTo>
                    <a:pt x="735" y="728"/>
                  </a:lnTo>
                  <a:close/>
                  <a:moveTo>
                    <a:pt x="142" y="140"/>
                  </a:moveTo>
                  <a:lnTo>
                    <a:pt x="87" y="141"/>
                  </a:lnTo>
                  <a:lnTo>
                    <a:pt x="46" y="145"/>
                  </a:lnTo>
                  <a:lnTo>
                    <a:pt x="12" y="161"/>
                  </a:lnTo>
                  <a:lnTo>
                    <a:pt x="0" y="194"/>
                  </a:lnTo>
                  <a:lnTo>
                    <a:pt x="0" y="239"/>
                  </a:lnTo>
                  <a:lnTo>
                    <a:pt x="3" y="291"/>
                  </a:lnTo>
                  <a:lnTo>
                    <a:pt x="5" y="346"/>
                  </a:lnTo>
                  <a:lnTo>
                    <a:pt x="17" y="367"/>
                  </a:lnTo>
                  <a:lnTo>
                    <a:pt x="47" y="371"/>
                  </a:lnTo>
                  <a:lnTo>
                    <a:pt x="101" y="375"/>
                  </a:lnTo>
                  <a:lnTo>
                    <a:pt x="100" y="967"/>
                  </a:lnTo>
                  <a:lnTo>
                    <a:pt x="149" y="967"/>
                  </a:lnTo>
                  <a:lnTo>
                    <a:pt x="168" y="657"/>
                  </a:lnTo>
                  <a:lnTo>
                    <a:pt x="215" y="657"/>
                  </a:lnTo>
                  <a:lnTo>
                    <a:pt x="876" y="657"/>
                  </a:lnTo>
                  <a:lnTo>
                    <a:pt x="877" y="562"/>
                  </a:lnTo>
                  <a:lnTo>
                    <a:pt x="740" y="562"/>
                  </a:lnTo>
                  <a:lnTo>
                    <a:pt x="683" y="542"/>
                  </a:lnTo>
                  <a:lnTo>
                    <a:pt x="629" y="512"/>
                  </a:lnTo>
                  <a:lnTo>
                    <a:pt x="607" y="483"/>
                  </a:lnTo>
                  <a:lnTo>
                    <a:pt x="605" y="441"/>
                  </a:lnTo>
                  <a:lnTo>
                    <a:pt x="611" y="372"/>
                  </a:lnTo>
                  <a:lnTo>
                    <a:pt x="595" y="363"/>
                  </a:lnTo>
                  <a:lnTo>
                    <a:pt x="583" y="358"/>
                  </a:lnTo>
                  <a:lnTo>
                    <a:pt x="571" y="352"/>
                  </a:lnTo>
                  <a:lnTo>
                    <a:pt x="552" y="339"/>
                  </a:lnTo>
                  <a:lnTo>
                    <a:pt x="536" y="324"/>
                  </a:lnTo>
                  <a:lnTo>
                    <a:pt x="528" y="319"/>
                  </a:lnTo>
                  <a:lnTo>
                    <a:pt x="222" y="319"/>
                  </a:lnTo>
                  <a:lnTo>
                    <a:pt x="134" y="318"/>
                  </a:lnTo>
                  <a:lnTo>
                    <a:pt x="59" y="315"/>
                  </a:lnTo>
                  <a:lnTo>
                    <a:pt x="58" y="205"/>
                  </a:lnTo>
                  <a:lnTo>
                    <a:pt x="117" y="204"/>
                  </a:lnTo>
                  <a:lnTo>
                    <a:pt x="169" y="204"/>
                  </a:lnTo>
                  <a:lnTo>
                    <a:pt x="195" y="199"/>
                  </a:lnTo>
                  <a:lnTo>
                    <a:pt x="207" y="177"/>
                  </a:lnTo>
                  <a:lnTo>
                    <a:pt x="188" y="150"/>
                  </a:lnTo>
                  <a:lnTo>
                    <a:pt x="142" y="140"/>
                  </a:lnTo>
                  <a:close/>
                  <a:moveTo>
                    <a:pt x="876" y="657"/>
                  </a:moveTo>
                  <a:lnTo>
                    <a:pt x="215" y="657"/>
                  </a:lnTo>
                  <a:lnTo>
                    <a:pt x="215" y="967"/>
                  </a:lnTo>
                  <a:lnTo>
                    <a:pt x="260" y="967"/>
                  </a:lnTo>
                  <a:lnTo>
                    <a:pt x="273" y="670"/>
                  </a:lnTo>
                  <a:lnTo>
                    <a:pt x="876" y="670"/>
                  </a:lnTo>
                  <a:lnTo>
                    <a:pt x="876" y="657"/>
                  </a:lnTo>
                  <a:close/>
                  <a:moveTo>
                    <a:pt x="716" y="965"/>
                  </a:moveTo>
                  <a:lnTo>
                    <a:pt x="666" y="965"/>
                  </a:lnTo>
                  <a:lnTo>
                    <a:pt x="668" y="967"/>
                  </a:lnTo>
                  <a:lnTo>
                    <a:pt x="716" y="967"/>
                  </a:lnTo>
                  <a:lnTo>
                    <a:pt x="716" y="965"/>
                  </a:lnTo>
                  <a:close/>
                  <a:moveTo>
                    <a:pt x="876" y="692"/>
                  </a:moveTo>
                  <a:lnTo>
                    <a:pt x="769" y="692"/>
                  </a:lnTo>
                  <a:lnTo>
                    <a:pt x="812" y="719"/>
                  </a:lnTo>
                  <a:lnTo>
                    <a:pt x="828" y="773"/>
                  </a:lnTo>
                  <a:lnTo>
                    <a:pt x="829" y="841"/>
                  </a:lnTo>
                  <a:lnTo>
                    <a:pt x="825" y="910"/>
                  </a:lnTo>
                  <a:lnTo>
                    <a:pt x="826" y="967"/>
                  </a:lnTo>
                  <a:lnTo>
                    <a:pt x="873" y="967"/>
                  </a:lnTo>
                  <a:lnTo>
                    <a:pt x="876" y="692"/>
                  </a:lnTo>
                  <a:close/>
                  <a:moveTo>
                    <a:pt x="876" y="670"/>
                  </a:moveTo>
                  <a:lnTo>
                    <a:pt x="273" y="670"/>
                  </a:lnTo>
                  <a:lnTo>
                    <a:pt x="322" y="703"/>
                  </a:lnTo>
                  <a:lnTo>
                    <a:pt x="374" y="730"/>
                  </a:lnTo>
                  <a:lnTo>
                    <a:pt x="439" y="746"/>
                  </a:lnTo>
                  <a:lnTo>
                    <a:pt x="530" y="747"/>
                  </a:lnTo>
                  <a:lnTo>
                    <a:pt x="660" y="728"/>
                  </a:lnTo>
                  <a:lnTo>
                    <a:pt x="735" y="728"/>
                  </a:lnTo>
                  <a:lnTo>
                    <a:pt x="769" y="692"/>
                  </a:lnTo>
                  <a:lnTo>
                    <a:pt x="876" y="692"/>
                  </a:lnTo>
                  <a:lnTo>
                    <a:pt x="876" y="670"/>
                  </a:lnTo>
                  <a:close/>
                  <a:moveTo>
                    <a:pt x="878" y="529"/>
                  </a:moveTo>
                  <a:lnTo>
                    <a:pt x="827" y="548"/>
                  </a:lnTo>
                  <a:lnTo>
                    <a:pt x="784" y="561"/>
                  </a:lnTo>
                  <a:lnTo>
                    <a:pt x="740" y="562"/>
                  </a:lnTo>
                  <a:lnTo>
                    <a:pt x="877" y="562"/>
                  </a:lnTo>
                  <a:lnTo>
                    <a:pt x="878" y="529"/>
                  </a:lnTo>
                  <a:close/>
                  <a:moveTo>
                    <a:pt x="816" y="145"/>
                  </a:moveTo>
                  <a:lnTo>
                    <a:pt x="692" y="145"/>
                  </a:lnTo>
                  <a:lnTo>
                    <a:pt x="697" y="204"/>
                  </a:lnTo>
                  <a:lnTo>
                    <a:pt x="699" y="265"/>
                  </a:lnTo>
                  <a:lnTo>
                    <a:pt x="684" y="320"/>
                  </a:lnTo>
                  <a:lnTo>
                    <a:pt x="641" y="359"/>
                  </a:lnTo>
                  <a:lnTo>
                    <a:pt x="634" y="483"/>
                  </a:lnTo>
                  <a:lnTo>
                    <a:pt x="699" y="519"/>
                  </a:lnTo>
                  <a:lnTo>
                    <a:pt x="764" y="529"/>
                  </a:lnTo>
                  <a:lnTo>
                    <a:pt x="829" y="517"/>
                  </a:lnTo>
                  <a:lnTo>
                    <a:pt x="846" y="509"/>
                  </a:lnTo>
                  <a:lnTo>
                    <a:pt x="760" y="509"/>
                  </a:lnTo>
                  <a:lnTo>
                    <a:pt x="728" y="496"/>
                  </a:lnTo>
                  <a:lnTo>
                    <a:pt x="704" y="463"/>
                  </a:lnTo>
                  <a:lnTo>
                    <a:pt x="730" y="433"/>
                  </a:lnTo>
                  <a:lnTo>
                    <a:pt x="768" y="422"/>
                  </a:lnTo>
                  <a:lnTo>
                    <a:pt x="891" y="422"/>
                  </a:lnTo>
                  <a:lnTo>
                    <a:pt x="888" y="308"/>
                  </a:lnTo>
                  <a:lnTo>
                    <a:pt x="722" y="308"/>
                  </a:lnTo>
                  <a:lnTo>
                    <a:pt x="714" y="299"/>
                  </a:lnTo>
                  <a:lnTo>
                    <a:pt x="714" y="279"/>
                  </a:lnTo>
                  <a:lnTo>
                    <a:pt x="722" y="270"/>
                  </a:lnTo>
                  <a:lnTo>
                    <a:pt x="887" y="270"/>
                  </a:lnTo>
                  <a:lnTo>
                    <a:pt x="885" y="227"/>
                  </a:lnTo>
                  <a:lnTo>
                    <a:pt x="860" y="213"/>
                  </a:lnTo>
                  <a:lnTo>
                    <a:pt x="843" y="197"/>
                  </a:lnTo>
                  <a:lnTo>
                    <a:pt x="830" y="177"/>
                  </a:lnTo>
                  <a:lnTo>
                    <a:pt x="816" y="145"/>
                  </a:lnTo>
                  <a:close/>
                  <a:moveTo>
                    <a:pt x="891" y="422"/>
                  </a:moveTo>
                  <a:lnTo>
                    <a:pt x="768" y="422"/>
                  </a:lnTo>
                  <a:lnTo>
                    <a:pt x="804" y="435"/>
                  </a:lnTo>
                  <a:lnTo>
                    <a:pt x="824" y="474"/>
                  </a:lnTo>
                  <a:lnTo>
                    <a:pt x="794" y="502"/>
                  </a:lnTo>
                  <a:lnTo>
                    <a:pt x="760" y="509"/>
                  </a:lnTo>
                  <a:lnTo>
                    <a:pt x="846" y="509"/>
                  </a:lnTo>
                  <a:lnTo>
                    <a:pt x="893" y="486"/>
                  </a:lnTo>
                  <a:lnTo>
                    <a:pt x="891" y="422"/>
                  </a:lnTo>
                  <a:close/>
                  <a:moveTo>
                    <a:pt x="597" y="134"/>
                  </a:moveTo>
                  <a:lnTo>
                    <a:pt x="566" y="162"/>
                  </a:lnTo>
                  <a:lnTo>
                    <a:pt x="550" y="216"/>
                  </a:lnTo>
                  <a:lnTo>
                    <a:pt x="553" y="276"/>
                  </a:lnTo>
                  <a:lnTo>
                    <a:pt x="578" y="321"/>
                  </a:lnTo>
                  <a:lnTo>
                    <a:pt x="627" y="332"/>
                  </a:lnTo>
                  <a:lnTo>
                    <a:pt x="655" y="318"/>
                  </a:lnTo>
                  <a:lnTo>
                    <a:pt x="655" y="317"/>
                  </a:lnTo>
                  <a:lnTo>
                    <a:pt x="669" y="291"/>
                  </a:lnTo>
                  <a:lnTo>
                    <a:pt x="674" y="255"/>
                  </a:lnTo>
                  <a:lnTo>
                    <a:pt x="673" y="214"/>
                  </a:lnTo>
                  <a:lnTo>
                    <a:pt x="667" y="179"/>
                  </a:lnTo>
                  <a:lnTo>
                    <a:pt x="653" y="151"/>
                  </a:lnTo>
                  <a:lnTo>
                    <a:pt x="630" y="135"/>
                  </a:lnTo>
                  <a:lnTo>
                    <a:pt x="597" y="134"/>
                  </a:lnTo>
                  <a:close/>
                  <a:moveTo>
                    <a:pt x="514" y="317"/>
                  </a:moveTo>
                  <a:lnTo>
                    <a:pt x="483" y="317"/>
                  </a:lnTo>
                  <a:lnTo>
                    <a:pt x="222" y="319"/>
                  </a:lnTo>
                  <a:lnTo>
                    <a:pt x="528" y="319"/>
                  </a:lnTo>
                  <a:lnTo>
                    <a:pt x="527" y="318"/>
                  </a:lnTo>
                  <a:lnTo>
                    <a:pt x="514" y="317"/>
                  </a:lnTo>
                  <a:close/>
                  <a:moveTo>
                    <a:pt x="813" y="270"/>
                  </a:moveTo>
                  <a:lnTo>
                    <a:pt x="743" y="270"/>
                  </a:lnTo>
                  <a:lnTo>
                    <a:pt x="751" y="279"/>
                  </a:lnTo>
                  <a:lnTo>
                    <a:pt x="751" y="299"/>
                  </a:lnTo>
                  <a:lnTo>
                    <a:pt x="743" y="308"/>
                  </a:lnTo>
                  <a:lnTo>
                    <a:pt x="813" y="308"/>
                  </a:lnTo>
                  <a:lnTo>
                    <a:pt x="805" y="299"/>
                  </a:lnTo>
                  <a:lnTo>
                    <a:pt x="805" y="279"/>
                  </a:lnTo>
                  <a:lnTo>
                    <a:pt x="813" y="270"/>
                  </a:lnTo>
                  <a:close/>
                  <a:moveTo>
                    <a:pt x="887" y="270"/>
                  </a:moveTo>
                  <a:lnTo>
                    <a:pt x="834" y="270"/>
                  </a:lnTo>
                  <a:lnTo>
                    <a:pt x="842" y="279"/>
                  </a:lnTo>
                  <a:lnTo>
                    <a:pt x="842" y="299"/>
                  </a:lnTo>
                  <a:lnTo>
                    <a:pt x="834" y="308"/>
                  </a:lnTo>
                  <a:lnTo>
                    <a:pt x="888" y="308"/>
                  </a:lnTo>
                  <a:lnTo>
                    <a:pt x="887" y="270"/>
                  </a:lnTo>
                  <a:close/>
                  <a:moveTo>
                    <a:pt x="169" y="204"/>
                  </a:moveTo>
                  <a:lnTo>
                    <a:pt x="117" y="204"/>
                  </a:lnTo>
                  <a:lnTo>
                    <a:pt x="164" y="205"/>
                  </a:lnTo>
                  <a:lnTo>
                    <a:pt x="169" y="204"/>
                  </a:lnTo>
                  <a:close/>
                  <a:moveTo>
                    <a:pt x="933" y="0"/>
                  </a:moveTo>
                  <a:lnTo>
                    <a:pt x="882" y="1"/>
                  </a:lnTo>
                  <a:lnTo>
                    <a:pt x="851" y="38"/>
                  </a:lnTo>
                  <a:lnTo>
                    <a:pt x="841" y="95"/>
                  </a:lnTo>
                  <a:lnTo>
                    <a:pt x="851" y="152"/>
                  </a:lnTo>
                  <a:lnTo>
                    <a:pt x="881" y="190"/>
                  </a:lnTo>
                  <a:lnTo>
                    <a:pt x="930" y="190"/>
                  </a:lnTo>
                  <a:lnTo>
                    <a:pt x="958" y="156"/>
                  </a:lnTo>
                  <a:lnTo>
                    <a:pt x="969" y="98"/>
                  </a:lnTo>
                  <a:lnTo>
                    <a:pt x="961" y="39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836713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71450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2. Принцип избыточности символов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(совмещение различных систем коммуникации — жестов, картинок  и, например, написанного слова).Использование как можно большего количества дополнительных знаков и символов помогает развивать абстрактное мышление и символическую деятельность, способствуя таким образом развитию понимания и вербальной (звуковой) речи.</a:t>
            </a:r>
          </a:p>
        </p:txBody>
      </p:sp>
      <p:pic>
        <p:nvPicPr>
          <p:cNvPr id="8" name="image15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05064"/>
            <a:ext cx="2520280" cy="2564904"/>
          </a:xfrm>
          <a:prstGeom prst="rect">
            <a:avLst/>
          </a:prstGeom>
        </p:spPr>
      </p:pic>
      <p:pic>
        <p:nvPicPr>
          <p:cNvPr id="9" name="image16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005064"/>
            <a:ext cx="2448272" cy="2497440"/>
          </a:xfrm>
          <a:prstGeom prst="rect">
            <a:avLst/>
          </a:prstGeom>
        </p:spPr>
      </p:pic>
      <p:pic>
        <p:nvPicPr>
          <p:cNvPr id="10" name="image17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05064"/>
            <a:ext cx="2389084" cy="246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052736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71450"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3.</a:t>
            </a:r>
            <a:r>
              <a:rPr lang="en-US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Принцип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постоянной</a:t>
            </a:r>
            <a:r>
              <a:rPr lang="ru-RU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поддержки</a:t>
            </a:r>
            <a:r>
              <a:rPr lang="en-US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мотивации</a:t>
            </a:r>
            <a:r>
              <a:rPr lang="en-US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ru-RU" sz="2800" b="1" i="1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indent="17145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Обучение использованию любой системы дополнительной коммуникации — это чаще всего сложная, долгая и упорная работа, которая требует постоянного обучения семьи и персонала, работающего с ребёнком, постоянной поддержки мотивации и заинтересованности, так как не всегда система воспринимается легко и быстро.</a:t>
            </a:r>
          </a:p>
          <a:p>
            <a:pPr indent="171450"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4.</a:t>
            </a:r>
            <a:r>
              <a:rPr lang="ru-RU" sz="28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Принцип функционального использования в коммуникации.</a:t>
            </a:r>
          </a:p>
          <a:p>
            <a:pPr indent="17145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Особенно трудно вывести использование системы дополнительной коммуникации за пределы занятия и использовать приобретённые навыки в повседневной деятельности, что, собственно, и является основной целью применения системы дополнительной коммуникации.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844824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Жест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лат.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gestus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— движение тела) — некоторое действие или движение человеческого тела или его части, имеющее определённое значение или смысл, то есть являющееся знаком или символом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Основные системы АДК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36350"/>
          <a:stretch/>
        </p:blipFill>
        <p:spPr>
          <a:xfrm>
            <a:off x="0" y="3660706"/>
            <a:ext cx="9144000" cy="3197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1450" algn="ctr"/>
            <a:r>
              <a:rPr lang="ru-RU" sz="4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Стивен фон </a:t>
            </a:r>
            <a:r>
              <a:rPr lang="ru-RU" sz="44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Течнер</a:t>
            </a:r>
            <a:r>
              <a:rPr lang="ru-RU" sz="4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классифицирует все символы на: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графические (</a:t>
            </a:r>
            <a:r>
              <a:rPr lang="ru-RU" sz="40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блисс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символы     пиктограммы, картинки </a:t>
            </a:r>
            <a:r>
              <a:rPr lang="ru-RU" sz="4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);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орфографическое</a:t>
            </a:r>
            <a:r>
              <a:rPr lang="en-US" sz="4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письмо</a:t>
            </a:r>
            <a:r>
              <a:rPr lang="en-US" sz="4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; </a:t>
            </a:r>
            <a:endParaRPr lang="ru-RU" sz="40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предметные </a:t>
            </a:r>
            <a:r>
              <a:rPr lang="ru-RU" sz="4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символы </a:t>
            </a:r>
            <a:r>
              <a:rPr lang="ru-RU" sz="2800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636680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          </a:t>
            </a:r>
            <a:r>
              <a:rPr lang="ru-RU" sz="4400" b="1" i="1" dirty="0" smtClean="0">
                <a:solidFill>
                  <a:srgbClr val="C00000"/>
                </a:solidFill>
              </a:rPr>
              <a:t>БЛИСС-МЕТОД </a:t>
            </a:r>
            <a:r>
              <a:rPr lang="ru-RU" sz="6000" dirty="0" smtClean="0"/>
              <a:t> </a:t>
            </a:r>
            <a:r>
              <a:rPr lang="ru-RU" sz="5400" dirty="0" smtClean="0"/>
              <a:t>  </a:t>
            </a:r>
            <a:endParaRPr lang="ru-RU" sz="5400" dirty="0"/>
          </a:p>
        </p:txBody>
      </p:sp>
      <p:pic>
        <p:nvPicPr>
          <p:cNvPr id="4" name="Picture 2" descr="https://pandia.ru/text/78/311/images/image003_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886</TotalTime>
  <Words>414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Технологии  альтернативной  и дополнительной коммуникации, применяемые в коррекционной работе для детей с РАС.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Основные системы АДК</vt:lpstr>
      <vt:lpstr>Презентация PowerPoint</vt:lpstr>
      <vt:lpstr>              БЛИСС-МЕТОД    </vt:lpstr>
      <vt:lpstr>Презентация PowerPoint</vt:lpstr>
      <vt:lpstr>Система коммуникации при помощи карточек PECS.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Глобальное чтение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Басенко Сергей</dc:creator>
  <cp:lastModifiedBy>ЮЮГ</cp:lastModifiedBy>
  <cp:revision>73</cp:revision>
  <dcterms:created xsi:type="dcterms:W3CDTF">2016-02-22T14:42:28Z</dcterms:created>
  <dcterms:modified xsi:type="dcterms:W3CDTF">2020-03-25T05:49:31Z</dcterms:modified>
</cp:coreProperties>
</file>